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80" r:id="rId3"/>
    <p:sldId id="261" r:id="rId4"/>
    <p:sldId id="262" r:id="rId5"/>
    <p:sldId id="259" r:id="rId6"/>
    <p:sldId id="275" r:id="rId7"/>
    <p:sldId id="281" r:id="rId8"/>
    <p:sldId id="263" r:id="rId9"/>
    <p:sldId id="294" r:id="rId10"/>
    <p:sldId id="268" r:id="rId11"/>
    <p:sldId id="295" r:id="rId12"/>
    <p:sldId id="269" r:id="rId13"/>
    <p:sldId id="270" r:id="rId14"/>
    <p:sldId id="264" r:id="rId15"/>
    <p:sldId id="265" r:id="rId16"/>
    <p:sldId id="266" r:id="rId17"/>
    <p:sldId id="271" r:id="rId18"/>
    <p:sldId id="276" r:id="rId19"/>
    <p:sldId id="277" r:id="rId20"/>
    <p:sldId id="278"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1979F-E8B7-4E43-AC53-2E0183444E2B}" v="3" dt="2024-03-22T19:37:14.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Kiehl" userId="f820cc3b3adbf9f7" providerId="LiveId" clId="{1301979F-E8B7-4E43-AC53-2E0183444E2B}"/>
    <pc:docChg chg="custSel addSld delSld modSld sldOrd">
      <pc:chgData name="Dan Kiehl" userId="f820cc3b3adbf9f7" providerId="LiveId" clId="{1301979F-E8B7-4E43-AC53-2E0183444E2B}" dt="2024-03-22T19:50:36.996" v="171" actId="1076"/>
      <pc:docMkLst>
        <pc:docMk/>
      </pc:docMkLst>
      <pc:sldChg chg="ord">
        <pc:chgData name="Dan Kiehl" userId="f820cc3b3adbf9f7" providerId="LiveId" clId="{1301979F-E8B7-4E43-AC53-2E0183444E2B}" dt="2024-03-21T19:17:43.755" v="16"/>
        <pc:sldMkLst>
          <pc:docMk/>
          <pc:sldMk cId="2288381035" sldId="259"/>
        </pc:sldMkLst>
      </pc:sldChg>
      <pc:sldChg chg="modSp mod ord">
        <pc:chgData name="Dan Kiehl" userId="f820cc3b3adbf9f7" providerId="LiveId" clId="{1301979F-E8B7-4E43-AC53-2E0183444E2B}" dt="2024-03-22T19:08:31.207" v="100" actId="20577"/>
        <pc:sldMkLst>
          <pc:docMk/>
          <pc:sldMk cId="239793936" sldId="263"/>
        </pc:sldMkLst>
        <pc:spChg chg="mod">
          <ac:chgData name="Dan Kiehl" userId="f820cc3b3adbf9f7" providerId="LiveId" clId="{1301979F-E8B7-4E43-AC53-2E0183444E2B}" dt="2024-03-22T19:08:31.207" v="100" actId="20577"/>
          <ac:spMkLst>
            <pc:docMk/>
            <pc:sldMk cId="239793936" sldId="263"/>
            <ac:spMk id="3" creationId="{00000000-0000-0000-0000-000000000000}"/>
          </ac:spMkLst>
        </pc:spChg>
      </pc:sldChg>
      <pc:sldChg chg="modSp mod">
        <pc:chgData name="Dan Kiehl" userId="f820cc3b3adbf9f7" providerId="LiveId" clId="{1301979F-E8B7-4E43-AC53-2E0183444E2B}" dt="2024-03-22T19:50:36.996" v="171" actId="1076"/>
        <pc:sldMkLst>
          <pc:docMk/>
          <pc:sldMk cId="182854286" sldId="265"/>
        </pc:sldMkLst>
        <pc:spChg chg="mod">
          <ac:chgData name="Dan Kiehl" userId="f820cc3b3adbf9f7" providerId="LiveId" clId="{1301979F-E8B7-4E43-AC53-2E0183444E2B}" dt="2024-03-22T19:50:22.108" v="164" actId="14100"/>
          <ac:spMkLst>
            <pc:docMk/>
            <pc:sldMk cId="182854286" sldId="265"/>
            <ac:spMk id="2" creationId="{00000000-0000-0000-0000-000000000000}"/>
          </ac:spMkLst>
        </pc:spChg>
        <pc:spChg chg="mod">
          <ac:chgData name="Dan Kiehl" userId="f820cc3b3adbf9f7" providerId="LiveId" clId="{1301979F-E8B7-4E43-AC53-2E0183444E2B}" dt="2024-03-22T19:50:36.996" v="171" actId="1076"/>
          <ac:spMkLst>
            <pc:docMk/>
            <pc:sldMk cId="182854286" sldId="265"/>
            <ac:spMk id="3" creationId="{00000000-0000-0000-0000-000000000000}"/>
          </ac:spMkLst>
        </pc:spChg>
        <pc:picChg chg="mod">
          <ac:chgData name="Dan Kiehl" userId="f820cc3b3adbf9f7" providerId="LiveId" clId="{1301979F-E8B7-4E43-AC53-2E0183444E2B}" dt="2024-03-22T19:49:29.876" v="147" actId="1076"/>
          <ac:picMkLst>
            <pc:docMk/>
            <pc:sldMk cId="182854286" sldId="265"/>
            <ac:picMk id="4" creationId="{00000000-0000-0000-0000-000000000000}"/>
          </ac:picMkLst>
        </pc:picChg>
      </pc:sldChg>
      <pc:sldChg chg="modSp mod">
        <pc:chgData name="Dan Kiehl" userId="f820cc3b3adbf9f7" providerId="LiveId" clId="{1301979F-E8B7-4E43-AC53-2E0183444E2B}" dt="2024-03-22T19:18:57.130" v="131" actId="113"/>
        <pc:sldMkLst>
          <pc:docMk/>
          <pc:sldMk cId="3501641746" sldId="266"/>
        </pc:sldMkLst>
        <pc:spChg chg="mod">
          <ac:chgData name="Dan Kiehl" userId="f820cc3b3adbf9f7" providerId="LiveId" clId="{1301979F-E8B7-4E43-AC53-2E0183444E2B}" dt="2024-03-22T19:18:57.130" v="131" actId="113"/>
          <ac:spMkLst>
            <pc:docMk/>
            <pc:sldMk cId="3501641746" sldId="266"/>
            <ac:spMk id="3" creationId="{00000000-0000-0000-0000-000000000000}"/>
          </ac:spMkLst>
        </pc:spChg>
      </pc:sldChg>
      <pc:sldChg chg="modSp mod">
        <pc:chgData name="Dan Kiehl" userId="f820cc3b3adbf9f7" providerId="LiveId" clId="{1301979F-E8B7-4E43-AC53-2E0183444E2B}" dt="2024-03-22T19:11:10.992" v="107" actId="114"/>
        <pc:sldMkLst>
          <pc:docMk/>
          <pc:sldMk cId="1819208063" sldId="270"/>
        </pc:sldMkLst>
        <pc:spChg chg="mod">
          <ac:chgData name="Dan Kiehl" userId="f820cc3b3adbf9f7" providerId="LiveId" clId="{1301979F-E8B7-4E43-AC53-2E0183444E2B}" dt="2024-03-22T19:11:10.992" v="107" actId="114"/>
          <ac:spMkLst>
            <pc:docMk/>
            <pc:sldMk cId="1819208063" sldId="270"/>
            <ac:spMk id="3" creationId="{00000000-0000-0000-0000-000000000000}"/>
          </ac:spMkLst>
        </pc:spChg>
      </pc:sldChg>
      <pc:sldChg chg="modSp mod">
        <pc:chgData name="Dan Kiehl" userId="f820cc3b3adbf9f7" providerId="LiveId" clId="{1301979F-E8B7-4E43-AC53-2E0183444E2B}" dt="2024-03-22T19:15:31.794" v="119" actId="114"/>
        <pc:sldMkLst>
          <pc:docMk/>
          <pc:sldMk cId="1323726837" sldId="271"/>
        </pc:sldMkLst>
        <pc:spChg chg="mod">
          <ac:chgData name="Dan Kiehl" userId="f820cc3b3adbf9f7" providerId="LiveId" clId="{1301979F-E8B7-4E43-AC53-2E0183444E2B}" dt="2024-03-22T19:15:31.794" v="119" actId="114"/>
          <ac:spMkLst>
            <pc:docMk/>
            <pc:sldMk cId="1323726837" sldId="271"/>
            <ac:spMk id="3" creationId="{00000000-0000-0000-0000-000000000000}"/>
          </ac:spMkLst>
        </pc:spChg>
      </pc:sldChg>
      <pc:sldChg chg="add del">
        <pc:chgData name="Dan Kiehl" userId="f820cc3b3adbf9f7" providerId="LiveId" clId="{1301979F-E8B7-4E43-AC53-2E0183444E2B}" dt="2024-03-22T19:37:14.955" v="134"/>
        <pc:sldMkLst>
          <pc:docMk/>
          <pc:sldMk cId="485154057" sldId="273"/>
        </pc:sldMkLst>
      </pc:sldChg>
      <pc:sldChg chg="del">
        <pc:chgData name="Dan Kiehl" userId="f820cc3b3adbf9f7" providerId="LiveId" clId="{1301979F-E8B7-4E43-AC53-2E0183444E2B}" dt="2024-03-22T15:40:20.232" v="41" actId="47"/>
        <pc:sldMkLst>
          <pc:docMk/>
          <pc:sldMk cId="3449684106" sldId="274"/>
        </pc:sldMkLst>
      </pc:sldChg>
      <pc:sldChg chg="ord">
        <pc:chgData name="Dan Kiehl" userId="f820cc3b3adbf9f7" providerId="LiveId" clId="{1301979F-E8B7-4E43-AC53-2E0183444E2B}" dt="2024-03-21T19:16:20.085" v="1"/>
        <pc:sldMkLst>
          <pc:docMk/>
          <pc:sldMk cId="526510467" sldId="275"/>
        </pc:sldMkLst>
      </pc:sldChg>
      <pc:sldChg chg="modSp mod">
        <pc:chgData name="Dan Kiehl" userId="f820cc3b3adbf9f7" providerId="LiveId" clId="{1301979F-E8B7-4E43-AC53-2E0183444E2B}" dt="2024-03-22T19:16:20.394" v="128" actId="113"/>
        <pc:sldMkLst>
          <pc:docMk/>
          <pc:sldMk cId="795536437" sldId="276"/>
        </pc:sldMkLst>
        <pc:spChg chg="mod">
          <ac:chgData name="Dan Kiehl" userId="f820cc3b3adbf9f7" providerId="LiveId" clId="{1301979F-E8B7-4E43-AC53-2E0183444E2B}" dt="2024-03-22T19:16:20.394" v="128" actId="113"/>
          <ac:spMkLst>
            <pc:docMk/>
            <pc:sldMk cId="795536437" sldId="276"/>
            <ac:spMk id="3" creationId="{00000000-0000-0000-0000-000000000000}"/>
          </ac:spMkLst>
        </pc:spChg>
      </pc:sldChg>
      <pc:sldChg chg="modSp mod">
        <pc:chgData name="Dan Kiehl" userId="f820cc3b3adbf9f7" providerId="LiveId" clId="{1301979F-E8B7-4E43-AC53-2E0183444E2B}" dt="2024-03-22T19:19:33.346" v="133" actId="113"/>
        <pc:sldMkLst>
          <pc:docMk/>
          <pc:sldMk cId="662765917" sldId="278"/>
        </pc:sldMkLst>
        <pc:spChg chg="mod">
          <ac:chgData name="Dan Kiehl" userId="f820cc3b3adbf9f7" providerId="LiveId" clId="{1301979F-E8B7-4E43-AC53-2E0183444E2B}" dt="2024-03-22T19:19:33.346" v="133" actId="113"/>
          <ac:spMkLst>
            <pc:docMk/>
            <pc:sldMk cId="662765917" sldId="278"/>
            <ac:spMk id="3" creationId="{00000000-0000-0000-0000-000000000000}"/>
          </ac:spMkLst>
        </pc:spChg>
        <pc:picChg chg="mod">
          <ac:chgData name="Dan Kiehl" userId="f820cc3b3adbf9f7" providerId="LiveId" clId="{1301979F-E8B7-4E43-AC53-2E0183444E2B}" dt="2024-03-22T15:01:52.501" v="39" actId="1076"/>
          <ac:picMkLst>
            <pc:docMk/>
            <pc:sldMk cId="662765917" sldId="278"/>
            <ac:picMk id="4098" creationId="{00000000-0000-0000-0000-000000000000}"/>
          </ac:picMkLst>
        </pc:picChg>
      </pc:sldChg>
      <pc:sldChg chg="del">
        <pc:chgData name="Dan Kiehl" userId="f820cc3b3adbf9f7" providerId="LiveId" clId="{1301979F-E8B7-4E43-AC53-2E0183444E2B}" dt="2024-03-22T15:40:20.232" v="41" actId="47"/>
        <pc:sldMkLst>
          <pc:docMk/>
          <pc:sldMk cId="1285213597" sldId="287"/>
        </pc:sldMkLst>
      </pc:sldChg>
      <pc:sldChg chg="del">
        <pc:chgData name="Dan Kiehl" userId="f820cc3b3adbf9f7" providerId="LiveId" clId="{1301979F-E8B7-4E43-AC53-2E0183444E2B}" dt="2024-03-22T15:40:20.232" v="41" actId="47"/>
        <pc:sldMkLst>
          <pc:docMk/>
          <pc:sldMk cId="4172725624" sldId="288"/>
        </pc:sldMkLst>
      </pc:sldChg>
      <pc:sldChg chg="modSp mod ord">
        <pc:chgData name="Dan Kiehl" userId="f820cc3b3adbf9f7" providerId="LiveId" clId="{1301979F-E8B7-4E43-AC53-2E0183444E2B}" dt="2024-03-22T19:10:04.568" v="102"/>
        <pc:sldMkLst>
          <pc:docMk/>
          <pc:sldMk cId="3022579923" sldId="294"/>
        </pc:sldMkLst>
        <pc:spChg chg="mod">
          <ac:chgData name="Dan Kiehl" userId="f820cc3b3adbf9f7" providerId="LiveId" clId="{1301979F-E8B7-4E43-AC53-2E0183444E2B}" dt="2024-03-21T19:16:45.775" v="14" actId="20577"/>
          <ac:spMkLst>
            <pc:docMk/>
            <pc:sldMk cId="3022579923" sldId="294"/>
            <ac:spMk id="3" creationId="{00000000-0000-0000-0000-000000000000}"/>
          </ac:spMkLst>
        </pc:spChg>
      </pc:sldChg>
      <pc:sldChg chg="modSp mod">
        <pc:chgData name="Dan Kiehl" userId="f820cc3b3adbf9f7" providerId="LiveId" clId="{1301979F-E8B7-4E43-AC53-2E0183444E2B}" dt="2024-03-22T19:18:12.138" v="130" actId="113"/>
        <pc:sldMkLst>
          <pc:docMk/>
          <pc:sldMk cId="3382840013" sldId="295"/>
        </pc:sldMkLst>
        <pc:spChg chg="mod">
          <ac:chgData name="Dan Kiehl" userId="f820cc3b3adbf9f7" providerId="LiveId" clId="{1301979F-E8B7-4E43-AC53-2E0183444E2B}" dt="2024-03-22T19:18:12.138" v="130" actId="113"/>
          <ac:spMkLst>
            <pc:docMk/>
            <pc:sldMk cId="3382840013" sldId="295"/>
            <ac:spMk id="3" creationId="{00000000-0000-0000-0000-000000000000}"/>
          </ac:spMkLst>
        </pc:spChg>
      </pc:sldChg>
      <pc:sldChg chg="del ord">
        <pc:chgData name="Dan Kiehl" userId="f820cc3b3adbf9f7" providerId="LiveId" clId="{1301979F-E8B7-4E43-AC53-2E0183444E2B}" dt="2024-03-22T15:40:20.232" v="41" actId="47"/>
        <pc:sldMkLst>
          <pc:docMk/>
          <pc:sldMk cId="121995091" sldId="29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E11BC4E-79FC-4D3C-8D62-80A4D0F3BBD9}"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624987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683243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037737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11BC4E-79FC-4D3C-8D62-80A4D0F3BBD9}"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06429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11BC4E-79FC-4D3C-8D62-80A4D0F3BBD9}" type="datetimeFigureOut">
              <a:rPr lang="en-US" smtClean="0"/>
              <a:t>3/22/2024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18751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11BC4E-79FC-4D3C-8D62-80A4D0F3BBD9}"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30208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11BC4E-79FC-4D3C-8D62-80A4D0F3BBD9}" type="datetimeFigureOut">
              <a:rPr lang="en-US" smtClean="0"/>
              <a:t>3/22/2024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406743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11BC4E-79FC-4D3C-8D62-80A4D0F3BBD9}" type="datetimeFigureOut">
              <a:rPr lang="en-US" smtClean="0"/>
              <a:t>3/22/2024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49710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11BC4E-79FC-4D3C-8D62-80A4D0F3BBD9}" type="datetimeFigureOut">
              <a:rPr lang="en-US" smtClean="0"/>
              <a:t>3/22/2024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192423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11BC4E-79FC-4D3C-8D62-80A4D0F3BBD9}"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3548691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11BC4E-79FC-4D3C-8D62-80A4D0F3BBD9}" type="datetimeFigureOut">
              <a:rPr lang="en-US" smtClean="0"/>
              <a:t>3/22/2024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BCE0A8-45AA-42BB-877A-EF98B3786ACF}" type="slidenum">
              <a:rPr lang="en-US" smtClean="0"/>
              <a:t>‹#›</a:t>
            </a:fld>
            <a:endParaRPr lang="en-US"/>
          </a:p>
        </p:txBody>
      </p:sp>
    </p:spTree>
    <p:extLst>
      <p:ext uri="{BB962C8B-B14F-4D97-AF65-F5344CB8AC3E}">
        <p14:creationId xmlns:p14="http://schemas.microsoft.com/office/powerpoint/2010/main" val="2101103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9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11BC4E-79FC-4D3C-8D62-80A4D0F3BBD9}" type="datetimeFigureOut">
              <a:rPr lang="en-US" smtClean="0"/>
              <a:t>3/22/2024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CE0A8-45AA-42BB-877A-EF98B3786ACF}" type="slidenum">
              <a:rPr lang="en-US" smtClean="0"/>
              <a:t>‹#›</a:t>
            </a:fld>
            <a:endParaRPr lang="en-US"/>
          </a:p>
        </p:txBody>
      </p:sp>
    </p:spTree>
    <p:extLst>
      <p:ext uri="{BB962C8B-B14F-4D97-AF65-F5344CB8AC3E}">
        <p14:creationId xmlns:p14="http://schemas.microsoft.com/office/powerpoint/2010/main" val="35437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912" r="14912" b="1108"/>
          <a:stretch/>
        </p:blipFill>
        <p:spPr>
          <a:xfrm>
            <a:off x="1066799" y="609600"/>
            <a:ext cx="6939555" cy="4747404"/>
          </a:xfrm>
        </p:spPr>
      </p:pic>
      <p:sp>
        <p:nvSpPr>
          <p:cNvPr id="6" name="Text Placeholder 5"/>
          <p:cNvSpPr>
            <a:spLocks noGrp="1"/>
          </p:cNvSpPr>
          <p:nvPr>
            <p:ph type="body" sz="half" idx="2"/>
          </p:nvPr>
        </p:nvSpPr>
        <p:spPr>
          <a:xfrm>
            <a:off x="1793376" y="5791200"/>
            <a:ext cx="5486400" cy="533400"/>
          </a:xfrm>
        </p:spPr>
        <p:txBody>
          <a:bodyPr>
            <a:normAutofit fontScale="92500" lnSpcReduction="20000"/>
          </a:bodyPr>
          <a:lstStyle/>
          <a:p>
            <a:pPr algn="ctr"/>
            <a:r>
              <a:rPr lang="en-US" sz="3600" b="1" dirty="0">
                <a:cs typeface="Times New Roman" pitchFamily="18" charset="0"/>
              </a:rPr>
              <a:t>Oakwood Presbyterian Church</a:t>
            </a:r>
          </a:p>
          <a:p>
            <a:pPr algn="ctr"/>
            <a:endParaRPr lang="en-US" sz="2400" b="1" dirty="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432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b="1" dirty="0"/>
              <a:t>The Meaning of Circumcision: Circumcision </a:t>
            </a:r>
            <a:r>
              <a:rPr lang="en-US" b="1" i="1" dirty="0"/>
              <a:t>of the Heart</a:t>
            </a:r>
          </a:p>
        </p:txBody>
      </p:sp>
      <p:sp>
        <p:nvSpPr>
          <p:cNvPr id="3" name="Content Placeholder 2"/>
          <p:cNvSpPr>
            <a:spLocks noGrp="1"/>
          </p:cNvSpPr>
          <p:nvPr>
            <p:ph idx="1"/>
          </p:nvPr>
        </p:nvSpPr>
        <p:spPr>
          <a:xfrm>
            <a:off x="304800" y="1676400"/>
            <a:ext cx="5029200" cy="4648200"/>
          </a:xfrm>
        </p:spPr>
        <p:txBody>
          <a:bodyPr>
            <a:normAutofit fontScale="70000" lnSpcReduction="20000"/>
          </a:bodyPr>
          <a:lstStyle/>
          <a:p>
            <a:pPr>
              <a:buNone/>
            </a:pPr>
            <a:r>
              <a:rPr lang="en-US" b="1" i="1" dirty="0"/>
              <a:t>Regeneration</a:t>
            </a:r>
            <a:r>
              <a:rPr lang="en-US" i="1" dirty="0"/>
              <a:t> </a:t>
            </a:r>
            <a:r>
              <a:rPr lang="en-US" dirty="0"/>
              <a:t>- “And the Lord your God will circumcise your heart and the heart of your offspring, so that you will love the Lord your God with all your heart and with all your soul, that you may live.”   	           Deuteronomy 30:6</a:t>
            </a:r>
          </a:p>
          <a:p>
            <a:endParaRPr lang="en-US" dirty="0"/>
          </a:p>
          <a:p>
            <a:pPr>
              <a:buNone/>
            </a:pPr>
            <a:r>
              <a:rPr lang="en-US" b="1" i="1" dirty="0"/>
              <a:t>Repentance / Forgiveness </a:t>
            </a:r>
            <a:r>
              <a:rPr lang="en-US" dirty="0"/>
              <a:t>- “</a:t>
            </a:r>
            <a:r>
              <a:rPr lang="en-US" i="1" dirty="0"/>
              <a:t>Circumcise yourselves</a:t>
            </a:r>
            <a:r>
              <a:rPr lang="en-US" dirty="0"/>
              <a:t> to the Lord; remove the foreskin of your hearts, O men of Judah and inhabitants of Jerusalem; lest My wrath go forth like fire, and burn with none to quench it, because of the evil of your deeds…O Jerusalem, </a:t>
            </a:r>
            <a:r>
              <a:rPr lang="en-US" i="1" dirty="0"/>
              <a:t>wash</a:t>
            </a:r>
            <a:r>
              <a:rPr lang="en-US" dirty="0"/>
              <a:t> your heart from evil, that you may be saved.”            	  Jeremiah 4:4,14</a:t>
            </a:r>
          </a:p>
        </p:txBody>
      </p:sp>
      <p:pic>
        <p:nvPicPr>
          <p:cNvPr id="10242"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Lst>
          </a:blip>
          <a:srcRect l="4054" r="4730"/>
          <a:stretch>
            <a:fillRect/>
          </a:stretch>
        </p:blipFill>
        <p:spPr bwMode="auto">
          <a:xfrm>
            <a:off x="5410200" y="2362200"/>
            <a:ext cx="3429000" cy="2819400"/>
          </a:xfrm>
          <a:prstGeom prst="rect">
            <a:avLst/>
          </a:prstGeom>
          <a:ln>
            <a:noFill/>
          </a:ln>
          <a:effectLst>
            <a:softEdge rad="112500"/>
          </a:effectLst>
        </p:spPr>
      </p:pic>
    </p:spTree>
    <p:extLst>
      <p:ext uri="{BB962C8B-B14F-4D97-AF65-F5344CB8AC3E}">
        <p14:creationId xmlns:p14="http://schemas.microsoft.com/office/powerpoint/2010/main" val="3975221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498080" cy="762000"/>
          </a:xfrm>
        </p:spPr>
        <p:txBody>
          <a:bodyPr>
            <a:normAutofit fontScale="90000"/>
          </a:bodyPr>
          <a:lstStyle/>
          <a:p>
            <a:r>
              <a:rPr lang="en-US" b="1" dirty="0"/>
              <a:t>Circumcision of the Heart (cont.)</a:t>
            </a:r>
          </a:p>
        </p:txBody>
      </p:sp>
      <p:sp>
        <p:nvSpPr>
          <p:cNvPr id="3" name="Content Placeholder 2"/>
          <p:cNvSpPr>
            <a:spLocks noGrp="1"/>
          </p:cNvSpPr>
          <p:nvPr>
            <p:ph idx="1"/>
          </p:nvPr>
        </p:nvSpPr>
        <p:spPr>
          <a:xfrm>
            <a:off x="4114800" y="1066800"/>
            <a:ext cx="4724400" cy="5486400"/>
          </a:xfrm>
        </p:spPr>
        <p:txBody>
          <a:bodyPr>
            <a:normAutofit fontScale="77500" lnSpcReduction="20000"/>
          </a:bodyPr>
          <a:lstStyle/>
          <a:p>
            <a:pPr marL="0" indent="0">
              <a:buNone/>
            </a:pPr>
            <a:r>
              <a:rPr lang="en-US" b="1" i="1" dirty="0"/>
              <a:t>Justification by Faith Alone </a:t>
            </a:r>
            <a:r>
              <a:rPr lang="en-US" dirty="0"/>
              <a:t>- “Is this blessing then only for the circumcised, or also for the uncircumcised? For we say that faith was counted to Abraham as righteousness. </a:t>
            </a:r>
            <a:r>
              <a:rPr lang="en-US" baseline="30000" dirty="0"/>
              <a:t> </a:t>
            </a:r>
            <a:r>
              <a:rPr lang="en-US" dirty="0"/>
              <a:t>How then was it counted to him? Was it before or after he had been circumcised? It was not after, but before he was circumcised. </a:t>
            </a:r>
            <a:r>
              <a:rPr lang="en-US" baseline="30000" dirty="0"/>
              <a:t> </a:t>
            </a:r>
            <a:r>
              <a:rPr lang="en-US" dirty="0"/>
              <a:t> </a:t>
            </a:r>
            <a:r>
              <a:rPr lang="en-US" i="1" dirty="0"/>
              <a:t>He received the sign of circumcision as </a:t>
            </a:r>
            <a:r>
              <a:rPr lang="en-US" b="1" i="1" dirty="0"/>
              <a:t>a seal of the righteousness that he had by faith </a:t>
            </a:r>
            <a:r>
              <a:rPr lang="en-US" dirty="0"/>
              <a:t>while he was still uncircumcised.  The purpose was to make him the father of all those who believe without being circumcised…”  	                     Romans 4:9-11</a:t>
            </a:r>
          </a:p>
        </p:txBody>
      </p:sp>
      <p:pic>
        <p:nvPicPr>
          <p:cNvPr id="6146" name="Picture 2" descr="https://encrypted-tbn0.gstatic.com/images?q=tbn:ANd9GcRW1RgkVef35EG42rD2JPripFmQJk3IG5a-4RXi7Hq_fJNWUwkZ"/>
          <p:cNvPicPr>
            <a:picLocks noChangeAspect="1" noChangeArrowheads="1"/>
          </p:cNvPicPr>
          <p:nvPr/>
        </p:nvPicPr>
        <p:blipFill>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279191" y="2286000"/>
            <a:ext cx="3766901" cy="2819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84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t>Circumcision of the Heart (cont.)</a:t>
            </a:r>
          </a:p>
        </p:txBody>
      </p:sp>
      <p:sp>
        <p:nvSpPr>
          <p:cNvPr id="3" name="Content Placeholder 2"/>
          <p:cNvSpPr>
            <a:spLocks noGrp="1"/>
          </p:cNvSpPr>
          <p:nvPr>
            <p:ph idx="1"/>
          </p:nvPr>
        </p:nvSpPr>
        <p:spPr>
          <a:xfrm>
            <a:off x="304800" y="1770404"/>
            <a:ext cx="4495800" cy="4267200"/>
          </a:xfrm>
        </p:spPr>
        <p:txBody>
          <a:bodyPr>
            <a:normAutofit fontScale="92500" lnSpcReduction="20000"/>
          </a:bodyPr>
          <a:lstStyle/>
          <a:p>
            <a:pPr marL="0" indent="0">
              <a:buNone/>
            </a:pPr>
            <a:r>
              <a:rPr lang="en-US" b="1" i="1" dirty="0"/>
              <a:t>Election / Adoption </a:t>
            </a:r>
            <a:r>
              <a:rPr lang="en-US" dirty="0"/>
              <a:t>- “For no one is a Jew who is merely one outwardly, nor is circumcision outward and physical.  But a Jew is one inwardly, and circumcision is a matter of the heart, by the Spirit, not by the letter. His praise is not from man but from God.”   			         Romans 2:28,29</a:t>
            </a:r>
          </a:p>
          <a:p>
            <a:pPr>
              <a:buNone/>
            </a:pPr>
            <a:endParaRPr lang="en-US" dirty="0"/>
          </a:p>
        </p:txBody>
      </p:sp>
      <p:pic>
        <p:nvPicPr>
          <p:cNvPr id="7172" name="Picture 4" descr="http://farm2.staticflickr.com/1252/5169566106_2341521cdb_z.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t="12461"/>
          <a:stretch/>
        </p:blipFill>
        <p:spPr bwMode="auto">
          <a:xfrm>
            <a:off x="5129613" y="1752600"/>
            <a:ext cx="3580916" cy="41773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899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914400"/>
          </a:xfrm>
        </p:spPr>
        <p:txBody>
          <a:bodyPr>
            <a:normAutofit/>
          </a:bodyPr>
          <a:lstStyle/>
          <a:p>
            <a:r>
              <a:rPr lang="en-US" b="1" dirty="0"/>
              <a:t>Circumcision of the Heart     Baptism</a:t>
            </a:r>
            <a:endParaRPr lang="en-US" dirty="0"/>
          </a:p>
        </p:txBody>
      </p:sp>
      <p:sp>
        <p:nvSpPr>
          <p:cNvPr id="3" name="Content Placeholder 2"/>
          <p:cNvSpPr>
            <a:spLocks noGrp="1"/>
          </p:cNvSpPr>
          <p:nvPr>
            <p:ph idx="1"/>
          </p:nvPr>
        </p:nvSpPr>
        <p:spPr>
          <a:xfrm>
            <a:off x="3657600" y="1524000"/>
            <a:ext cx="5257800" cy="4572000"/>
          </a:xfrm>
        </p:spPr>
        <p:txBody>
          <a:bodyPr>
            <a:normAutofit fontScale="77500" lnSpcReduction="20000"/>
          </a:bodyPr>
          <a:lstStyle/>
          <a:p>
            <a:pPr>
              <a:buNone/>
            </a:pPr>
            <a:r>
              <a:rPr lang="en-US" dirty="0"/>
              <a:t>“In [Christ] also you were circumcised with </a:t>
            </a:r>
            <a:r>
              <a:rPr lang="en-US" b="1" i="1" dirty="0"/>
              <a:t>a circumcision made without hands</a:t>
            </a:r>
            <a:r>
              <a:rPr lang="en-US" dirty="0"/>
              <a:t>, by putting off the body of the flesh, by </a:t>
            </a:r>
            <a:r>
              <a:rPr lang="en-US" b="1" i="1" dirty="0"/>
              <a:t>the circumcision of Christ</a:t>
            </a:r>
            <a:r>
              <a:rPr lang="en-US" dirty="0"/>
              <a:t>, having been </a:t>
            </a:r>
            <a:r>
              <a:rPr lang="en-US" i="1" dirty="0"/>
              <a:t>buried with Him in </a:t>
            </a:r>
            <a:r>
              <a:rPr lang="en-US" b="1" i="1" dirty="0"/>
              <a:t>baptism</a:t>
            </a:r>
            <a:r>
              <a:rPr lang="en-US" dirty="0"/>
              <a:t>, in which you were also raised with Him through </a:t>
            </a:r>
            <a:r>
              <a:rPr lang="en-US" b="1" i="1" dirty="0"/>
              <a:t>faith</a:t>
            </a:r>
            <a:r>
              <a:rPr lang="en-US" dirty="0"/>
              <a:t> in the powerful working of God, who raised Him from the dead.  And you, who were dead in your trespasses and the </a:t>
            </a:r>
            <a:r>
              <a:rPr lang="en-US" dirty="0" err="1"/>
              <a:t>uncircumcision</a:t>
            </a:r>
            <a:r>
              <a:rPr lang="en-US" dirty="0"/>
              <a:t> of your flesh, God </a:t>
            </a:r>
            <a:r>
              <a:rPr lang="en-US" b="1" i="1" dirty="0"/>
              <a:t>made alive </a:t>
            </a:r>
            <a:r>
              <a:rPr lang="en-US" dirty="0"/>
              <a:t>together with Him, </a:t>
            </a:r>
            <a:r>
              <a:rPr lang="en-US" i="1" dirty="0"/>
              <a:t>having </a:t>
            </a:r>
            <a:r>
              <a:rPr lang="en-US" b="1" i="1" dirty="0"/>
              <a:t>forgiven</a:t>
            </a:r>
            <a:r>
              <a:rPr lang="en-US" i="1" dirty="0"/>
              <a:t> us all our trespasses</a:t>
            </a:r>
            <a:r>
              <a:rPr lang="en-US" dirty="0"/>
              <a:t>…”        Colossians 2:11,12</a:t>
            </a:r>
          </a:p>
        </p:txBody>
      </p:sp>
      <p:pic>
        <p:nvPicPr>
          <p:cNvPr id="8194" name="Picture 2" descr="http://3.bp.blogspot.com/-5_o9PBUt7PY/Tz7UWw-nNpI/AAAAAAAAFAA/3IQ5-6aCPHc/s1600/cross-and-resurrection.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152400" y="2286000"/>
            <a:ext cx="3556000" cy="2667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ight Arrow 3"/>
          <p:cNvSpPr/>
          <p:nvPr/>
        </p:nvSpPr>
        <p:spPr>
          <a:xfrm>
            <a:off x="6362700" y="381000"/>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9208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t>The Meaning of Baptism</a:t>
            </a:r>
          </a:p>
        </p:txBody>
      </p:sp>
      <p:sp>
        <p:nvSpPr>
          <p:cNvPr id="3" name="Content Placeholder 2"/>
          <p:cNvSpPr>
            <a:spLocks noGrp="1"/>
          </p:cNvSpPr>
          <p:nvPr>
            <p:ph idx="1"/>
          </p:nvPr>
        </p:nvSpPr>
        <p:spPr>
          <a:xfrm>
            <a:off x="304800" y="1828801"/>
            <a:ext cx="8534400" cy="4038600"/>
          </a:xfrm>
        </p:spPr>
        <p:txBody>
          <a:bodyPr>
            <a:normAutofit fontScale="85000" lnSpcReduction="10000"/>
          </a:bodyPr>
          <a:lstStyle/>
          <a:p>
            <a:pPr>
              <a:buNone/>
            </a:pPr>
            <a:r>
              <a:rPr lang="en-US" dirty="0"/>
              <a:t>“Baptism is a sacrament of the New Testament, wherein Christ hath ordained the washing with water in the name of the Father, and of the Son, and of the Holy Ghost, to be a sign and seal of </a:t>
            </a:r>
            <a:r>
              <a:rPr lang="en-US" b="1" i="1" dirty="0" err="1"/>
              <a:t>ingrafting</a:t>
            </a:r>
            <a:r>
              <a:rPr lang="en-US" dirty="0"/>
              <a:t> into Himself, of </a:t>
            </a:r>
            <a:r>
              <a:rPr lang="en-US" b="1" i="1" dirty="0"/>
              <a:t>remission of sins </a:t>
            </a:r>
            <a:r>
              <a:rPr lang="en-US" dirty="0"/>
              <a:t>by His blood, and </a:t>
            </a:r>
            <a:r>
              <a:rPr lang="en-US" b="1" i="1" dirty="0"/>
              <a:t>regeneration</a:t>
            </a:r>
            <a:r>
              <a:rPr lang="en-US" dirty="0"/>
              <a:t> by His Spirit; of </a:t>
            </a:r>
            <a:r>
              <a:rPr lang="en-US" b="1" i="1" dirty="0"/>
              <a:t>adoption</a:t>
            </a:r>
            <a:r>
              <a:rPr lang="en-US" dirty="0"/>
              <a:t> and </a:t>
            </a:r>
            <a:r>
              <a:rPr lang="en-US" b="1" i="1" dirty="0"/>
              <a:t>resurrection</a:t>
            </a:r>
            <a:r>
              <a:rPr lang="en-US" dirty="0"/>
              <a:t> unto everlasting life; and whereby the parties baptized are solemnly </a:t>
            </a:r>
            <a:r>
              <a:rPr lang="en-US" b="1" i="1" dirty="0"/>
              <a:t>admitted into the visible church</a:t>
            </a:r>
            <a:r>
              <a:rPr lang="en-US" dirty="0"/>
              <a:t>, and enter into an open and professed engagement to be wholly and only the Lord’s.”  </a:t>
            </a:r>
          </a:p>
          <a:p>
            <a:pPr>
              <a:buNone/>
            </a:pPr>
            <a:r>
              <a:rPr lang="en-US" dirty="0"/>
              <a:t>		          </a:t>
            </a:r>
            <a:r>
              <a:rPr lang="en-US" i="1" dirty="0"/>
              <a:t>Westminster Larger Catechism, Question #165</a:t>
            </a:r>
          </a:p>
        </p:txBody>
      </p:sp>
    </p:spTree>
    <p:extLst>
      <p:ext uri="{BB962C8B-B14F-4D97-AF65-F5344CB8AC3E}">
        <p14:creationId xmlns:p14="http://schemas.microsoft.com/office/powerpoint/2010/main" val="2484883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a:t>A Picture of God’s </a:t>
            </a:r>
            <a:r>
              <a:rPr lang="en-US" b="1" u="sng" dirty="0"/>
              <a:t>Total</a:t>
            </a:r>
            <a:r>
              <a:rPr lang="en-US" b="1" dirty="0"/>
              <a:t> Work of Grace</a:t>
            </a:r>
          </a:p>
        </p:txBody>
      </p:sp>
      <p:sp>
        <p:nvSpPr>
          <p:cNvPr id="3" name="Content Placeholder 2"/>
          <p:cNvSpPr>
            <a:spLocks noGrp="1"/>
          </p:cNvSpPr>
          <p:nvPr>
            <p:ph idx="1"/>
          </p:nvPr>
        </p:nvSpPr>
        <p:spPr>
          <a:xfrm>
            <a:off x="254440" y="990600"/>
            <a:ext cx="5257800" cy="5867400"/>
          </a:xfrm>
        </p:spPr>
        <p:txBody>
          <a:bodyPr>
            <a:normAutofit fontScale="70000" lnSpcReduction="20000"/>
          </a:bodyPr>
          <a:lstStyle/>
          <a:p>
            <a:r>
              <a:rPr lang="en-US" dirty="0"/>
              <a:t>A sign of…</a:t>
            </a:r>
          </a:p>
          <a:p>
            <a:pPr lvl="1"/>
            <a:r>
              <a:rPr lang="en-US" i="1" dirty="0"/>
              <a:t>Union with Christ</a:t>
            </a:r>
          </a:p>
          <a:p>
            <a:pPr lvl="1"/>
            <a:r>
              <a:rPr lang="en-US" i="1" dirty="0"/>
              <a:t>Forgiveness of Sins (Cleansing)</a:t>
            </a:r>
          </a:p>
          <a:p>
            <a:pPr lvl="1"/>
            <a:r>
              <a:rPr lang="en-US" i="1" dirty="0"/>
              <a:t>Regeneration</a:t>
            </a:r>
          </a:p>
          <a:p>
            <a:pPr lvl="1"/>
            <a:r>
              <a:rPr lang="en-US" i="1" dirty="0"/>
              <a:t>Adoption</a:t>
            </a:r>
          </a:p>
          <a:p>
            <a:pPr lvl="1"/>
            <a:r>
              <a:rPr lang="en-US" i="1" dirty="0"/>
              <a:t>Resurrection</a:t>
            </a:r>
          </a:p>
          <a:p>
            <a:pPr lvl="1">
              <a:buNone/>
            </a:pPr>
            <a:endParaRPr lang="en-US" dirty="0"/>
          </a:p>
          <a:p>
            <a:r>
              <a:rPr lang="en-US" b="1" i="1" dirty="0"/>
              <a:t>Union with Christ / Regeneration / Repentance </a:t>
            </a:r>
            <a:r>
              <a:rPr lang="en-US" dirty="0"/>
              <a:t>- “Do you not know that all of us who have been </a:t>
            </a:r>
            <a:r>
              <a:rPr lang="en-US" b="1" i="1" dirty="0"/>
              <a:t>baptized into Christ Jesus</a:t>
            </a:r>
            <a:r>
              <a:rPr lang="en-US" dirty="0"/>
              <a:t> were </a:t>
            </a:r>
            <a:r>
              <a:rPr lang="en-US" b="1" i="1" dirty="0"/>
              <a:t>baptized into His death</a:t>
            </a:r>
            <a:r>
              <a:rPr lang="en-US" dirty="0"/>
              <a:t>?  We were buried therefore with Him by baptism into death, in order that, just as Christ was raised from the dead by the glory  of the Father, we too might </a:t>
            </a:r>
            <a:r>
              <a:rPr lang="en-US" b="1" i="1" dirty="0"/>
              <a:t>walk in newness of life</a:t>
            </a:r>
            <a:r>
              <a:rPr lang="en-US" dirty="0"/>
              <a:t>. For if we have been </a:t>
            </a:r>
            <a:r>
              <a:rPr lang="en-US" b="1" i="1" dirty="0"/>
              <a:t>united with Him </a:t>
            </a:r>
            <a:r>
              <a:rPr lang="en-US" dirty="0"/>
              <a:t>in a death like His, we shall certainly be </a:t>
            </a:r>
            <a:r>
              <a:rPr lang="en-US" b="1" i="1" dirty="0"/>
              <a:t>united with Him </a:t>
            </a:r>
            <a:r>
              <a:rPr lang="en-US" dirty="0"/>
              <a:t>in a resurrection like His. ”          Romans 6:3-5</a:t>
            </a:r>
          </a:p>
          <a:p>
            <a:endParaRPr lang="en-US" dirty="0"/>
          </a:p>
          <a:p>
            <a:endParaRPr lang="en-US" dirty="0"/>
          </a:p>
        </p:txBody>
      </p:sp>
      <p:pic>
        <p:nvPicPr>
          <p:cNvPr id="4"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MosiaicBubbles/>
                    </a14:imgEffect>
                  </a14:imgLayer>
                </a14:imgProps>
              </a:ext>
            </a:extLst>
          </a:blip>
          <a:srcRect/>
          <a:stretch>
            <a:fillRect/>
          </a:stretch>
        </p:blipFill>
        <p:spPr bwMode="auto">
          <a:xfrm>
            <a:off x="5734050" y="1828800"/>
            <a:ext cx="3105150" cy="3505200"/>
          </a:xfrm>
          <a:prstGeom prst="rect">
            <a:avLst/>
          </a:prstGeom>
          <a:ln>
            <a:noFill/>
          </a:ln>
          <a:effectLst>
            <a:softEdge rad="112500"/>
          </a:effectLst>
        </p:spPr>
      </p:pic>
    </p:spTree>
    <p:extLst>
      <p:ext uri="{BB962C8B-B14F-4D97-AF65-F5344CB8AC3E}">
        <p14:creationId xmlns:p14="http://schemas.microsoft.com/office/powerpoint/2010/main" val="182854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a:bodyPr>
          <a:lstStyle/>
          <a:p>
            <a:r>
              <a:rPr lang="en-US" sz="3800" b="1" dirty="0"/>
              <a:t>A Picture of God’s Work of Grace (cont.)</a:t>
            </a:r>
          </a:p>
        </p:txBody>
      </p:sp>
      <p:sp>
        <p:nvSpPr>
          <p:cNvPr id="3" name="Content Placeholder 2"/>
          <p:cNvSpPr>
            <a:spLocks noGrp="1"/>
          </p:cNvSpPr>
          <p:nvPr>
            <p:ph idx="1"/>
          </p:nvPr>
        </p:nvSpPr>
        <p:spPr>
          <a:xfrm>
            <a:off x="3886200" y="1143000"/>
            <a:ext cx="5105400" cy="5334000"/>
          </a:xfrm>
        </p:spPr>
        <p:txBody>
          <a:bodyPr>
            <a:normAutofit fontScale="85000" lnSpcReduction="20000"/>
          </a:bodyPr>
          <a:lstStyle/>
          <a:p>
            <a:r>
              <a:rPr lang="en-US" b="1" i="1" dirty="0"/>
              <a:t>Forgiveness / Cleansing </a:t>
            </a:r>
            <a:r>
              <a:rPr lang="en-US" dirty="0"/>
              <a:t>– “And Peter said to them, “</a:t>
            </a:r>
            <a:r>
              <a:rPr lang="en-US" b="1" i="1" dirty="0"/>
              <a:t>Repent</a:t>
            </a:r>
            <a:r>
              <a:rPr lang="en-US" dirty="0"/>
              <a:t> </a:t>
            </a:r>
            <a:r>
              <a:rPr lang="en-US" i="1" dirty="0"/>
              <a:t>and be baptized</a:t>
            </a:r>
            <a:r>
              <a:rPr lang="en-US" dirty="0"/>
              <a:t> every one of you in the name of Jesus Christ </a:t>
            </a:r>
            <a:r>
              <a:rPr lang="en-US" i="1" dirty="0"/>
              <a:t>for the </a:t>
            </a:r>
            <a:r>
              <a:rPr lang="en-US" b="1" i="1" dirty="0"/>
              <a:t>forgiveness</a:t>
            </a:r>
            <a:r>
              <a:rPr lang="en-US" i="1" dirty="0"/>
              <a:t> of your sins</a:t>
            </a:r>
            <a:r>
              <a:rPr lang="en-US" dirty="0"/>
              <a:t>…”   Acts 2:38; “Rise and be baptized and </a:t>
            </a:r>
            <a:r>
              <a:rPr lang="en-US" b="1" i="1" dirty="0"/>
              <a:t>wash away your sins</a:t>
            </a:r>
            <a:r>
              <a:rPr lang="en-US" dirty="0"/>
              <a:t>, calling on His name.”                    Acts 22:16</a:t>
            </a:r>
          </a:p>
          <a:p>
            <a:endParaRPr lang="en-US" dirty="0"/>
          </a:p>
          <a:p>
            <a:r>
              <a:rPr lang="en-US" b="1" i="1" dirty="0"/>
              <a:t>Adoption</a:t>
            </a:r>
            <a:r>
              <a:rPr lang="en-US" b="1" dirty="0"/>
              <a:t> </a:t>
            </a:r>
            <a:r>
              <a:rPr lang="en-US" b="1" i="1" dirty="0"/>
              <a:t>/ Union with Christ </a:t>
            </a:r>
            <a:r>
              <a:rPr lang="en-US" dirty="0"/>
              <a:t>– “…in Christ Jesus you are </a:t>
            </a:r>
            <a:r>
              <a:rPr lang="en-US" i="1" dirty="0"/>
              <a:t>all </a:t>
            </a:r>
            <a:r>
              <a:rPr lang="en-US" b="1" i="1" dirty="0"/>
              <a:t>sons of God</a:t>
            </a:r>
            <a:r>
              <a:rPr lang="en-US" i="1" dirty="0"/>
              <a:t>, through faith</a:t>
            </a:r>
            <a:r>
              <a:rPr lang="en-US" dirty="0"/>
              <a:t>.  For as many of you as were baptized into Christ have </a:t>
            </a:r>
            <a:r>
              <a:rPr lang="en-US" b="1" i="1" dirty="0"/>
              <a:t>put on Christ</a:t>
            </a:r>
            <a:r>
              <a:rPr lang="en-US" dirty="0"/>
              <a:t>.” 	                   Galatians 3:27,28</a:t>
            </a:r>
          </a:p>
        </p:txBody>
      </p:sp>
      <p:pic>
        <p:nvPicPr>
          <p:cNvPr id="102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l="10296" r="20280"/>
          <a:stretch/>
        </p:blipFill>
        <p:spPr bwMode="auto">
          <a:xfrm>
            <a:off x="381000" y="2057400"/>
            <a:ext cx="3258811" cy="3124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1641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b="1" dirty="0"/>
              <a:t>Who Should Receive Baptism?</a:t>
            </a:r>
          </a:p>
        </p:txBody>
      </p:sp>
      <p:sp>
        <p:nvSpPr>
          <p:cNvPr id="3" name="Content Placeholder 2"/>
          <p:cNvSpPr>
            <a:spLocks noGrp="1"/>
          </p:cNvSpPr>
          <p:nvPr>
            <p:ph idx="1"/>
          </p:nvPr>
        </p:nvSpPr>
        <p:spPr>
          <a:xfrm>
            <a:off x="228600" y="990600"/>
            <a:ext cx="4191000" cy="5410200"/>
          </a:xfrm>
        </p:spPr>
        <p:txBody>
          <a:bodyPr>
            <a:noAutofit/>
          </a:bodyPr>
          <a:lstStyle/>
          <a:p>
            <a:pPr>
              <a:buNone/>
            </a:pPr>
            <a:r>
              <a:rPr lang="en-US" sz="2000" dirty="0"/>
              <a:t>“And I will establish My covenant between Me and you and your offspring after you throughout their generations for an everlasting covenant, to be God to you </a:t>
            </a:r>
            <a:r>
              <a:rPr lang="en-US" sz="2000" b="1" i="1" dirty="0"/>
              <a:t>and to your offspring</a:t>
            </a:r>
            <a:r>
              <a:rPr lang="en-US" sz="2000" dirty="0"/>
              <a:t> after you.”  			            Genesis 17:7</a:t>
            </a:r>
          </a:p>
          <a:p>
            <a:pPr>
              <a:buNone/>
            </a:pPr>
            <a:endParaRPr lang="en-US" sz="2000" dirty="0"/>
          </a:p>
          <a:p>
            <a:pPr>
              <a:buNone/>
            </a:pPr>
            <a:r>
              <a:rPr lang="en-US" sz="2000" dirty="0"/>
              <a:t>“Repent and be baptized every one of you in the name of Jesus Christ for the forgiveness of your sins, and you will receive the gift of the Holy Spirit.  For the promise is for you </a:t>
            </a:r>
            <a:r>
              <a:rPr lang="en-US" sz="2000" b="1" i="1" dirty="0"/>
              <a:t>and for your children </a:t>
            </a:r>
            <a:r>
              <a:rPr lang="en-US" sz="2000" dirty="0"/>
              <a:t>and for all who are far off, everyone whom the Lord our God calls to Himself.”        		              Acts 2:38,39</a:t>
            </a:r>
          </a:p>
        </p:txBody>
      </p:sp>
      <p:pic>
        <p:nvPicPr>
          <p:cNvPr id="2051"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4878957" y="1143000"/>
            <a:ext cx="2286000" cy="3429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5486400" y="4114800"/>
            <a:ext cx="3429000" cy="2286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3726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7498080" cy="762000"/>
          </a:xfrm>
        </p:spPr>
        <p:txBody>
          <a:bodyPr/>
          <a:lstStyle/>
          <a:p>
            <a:r>
              <a:rPr lang="en-US" b="1" dirty="0"/>
              <a:t>Household Baptisms</a:t>
            </a:r>
          </a:p>
        </p:txBody>
      </p:sp>
      <p:sp>
        <p:nvSpPr>
          <p:cNvPr id="3" name="Content Placeholder 2"/>
          <p:cNvSpPr>
            <a:spLocks noGrp="1"/>
          </p:cNvSpPr>
          <p:nvPr>
            <p:ph idx="1"/>
          </p:nvPr>
        </p:nvSpPr>
        <p:spPr>
          <a:xfrm>
            <a:off x="30622" y="990600"/>
            <a:ext cx="5562600" cy="5791200"/>
          </a:xfrm>
        </p:spPr>
        <p:txBody>
          <a:bodyPr>
            <a:noAutofit/>
          </a:bodyPr>
          <a:lstStyle/>
          <a:p>
            <a:pPr>
              <a:buNone/>
            </a:pPr>
            <a:r>
              <a:rPr lang="en-US" sz="1800" dirty="0"/>
              <a:t>“The Lord opened [Lydia’s] heart to pay attention to what was said by Paul.  And after she was baptized, </a:t>
            </a:r>
            <a:r>
              <a:rPr lang="en-US" sz="1800" b="1" i="1" dirty="0"/>
              <a:t>and her household </a:t>
            </a:r>
            <a:r>
              <a:rPr lang="en-US" sz="1800" dirty="0"/>
              <a:t>as well…”  	                      Acts 16:14,15    </a:t>
            </a:r>
          </a:p>
          <a:p>
            <a:pPr>
              <a:buNone/>
            </a:pPr>
            <a:endParaRPr lang="en-US" sz="1000" dirty="0"/>
          </a:p>
          <a:p>
            <a:pPr>
              <a:buNone/>
            </a:pPr>
            <a:r>
              <a:rPr lang="en-US" sz="1800" dirty="0"/>
              <a:t>“ And [Paul and Silas] said, “Believe in the Lord Jesus, and you will be saved, you </a:t>
            </a:r>
            <a:r>
              <a:rPr lang="en-US" sz="1800" b="1" i="1" dirty="0"/>
              <a:t>and your household</a:t>
            </a:r>
            <a:r>
              <a:rPr lang="en-US" sz="1800" dirty="0"/>
              <a:t>’… and [the jailor] was baptized at once, he </a:t>
            </a:r>
            <a:r>
              <a:rPr lang="en-US" sz="1800" b="1" i="1" dirty="0"/>
              <a:t>and all his family</a:t>
            </a:r>
            <a:r>
              <a:rPr lang="en-US" sz="1800" dirty="0"/>
              <a:t>.”         				     Acts 16:31-33</a:t>
            </a:r>
          </a:p>
          <a:p>
            <a:pPr>
              <a:buNone/>
            </a:pPr>
            <a:endParaRPr lang="en-US" sz="1000" dirty="0"/>
          </a:p>
          <a:p>
            <a:pPr>
              <a:buNone/>
            </a:pPr>
            <a:r>
              <a:rPr lang="en-US" sz="1800" dirty="0"/>
              <a:t>“I did baptize also </a:t>
            </a:r>
            <a:r>
              <a:rPr lang="en-US" sz="1800" b="1" i="1" dirty="0"/>
              <a:t>the household </a:t>
            </a:r>
            <a:r>
              <a:rPr lang="en-US" sz="1800" dirty="0"/>
              <a:t>of </a:t>
            </a:r>
            <a:r>
              <a:rPr lang="en-US" sz="1800" dirty="0" err="1"/>
              <a:t>Stephanas</a:t>
            </a:r>
            <a:r>
              <a:rPr lang="en-US" sz="1800" dirty="0"/>
              <a:t>. Beyond that, I do not know whether I baptized anyone else.”  	                                                   I Corinthians 1:16</a:t>
            </a:r>
          </a:p>
          <a:p>
            <a:pPr>
              <a:buNone/>
            </a:pPr>
            <a:endParaRPr lang="en-US" sz="1000" dirty="0"/>
          </a:p>
          <a:p>
            <a:pPr>
              <a:buNone/>
            </a:pPr>
            <a:r>
              <a:rPr lang="en-US" sz="1800" dirty="0"/>
              <a:t>“If any woman has a husband who is an unbeliever, and he consents to live with her, she should not divorce him.  For the unbelieving husband is made holy because of his wife, and the unbelieving wife is made holy because of her husband. </a:t>
            </a:r>
            <a:r>
              <a:rPr lang="en-US" sz="1800" i="1" dirty="0"/>
              <a:t>Otherwise your children would be unclean, but as it is, </a:t>
            </a:r>
            <a:r>
              <a:rPr lang="en-US" sz="1800" b="1" i="1" dirty="0"/>
              <a:t>they are holy</a:t>
            </a:r>
            <a:r>
              <a:rPr lang="en-US" sz="1800" dirty="0"/>
              <a:t>.”                                                   			            I Corinthians 7:13,14 </a:t>
            </a:r>
          </a:p>
        </p:txBody>
      </p:sp>
      <p:pic>
        <p:nvPicPr>
          <p:cNvPr id="5122" name="Picture 2" descr="http://www.centralfloridafamilycoaching.com/central%20florida%20family1.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5664120" y="2362200"/>
            <a:ext cx="3354132" cy="2514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36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498080" cy="838200"/>
          </a:xfrm>
        </p:spPr>
        <p:txBody>
          <a:bodyPr/>
          <a:lstStyle/>
          <a:p>
            <a:r>
              <a:rPr lang="en-US" b="1" dirty="0"/>
              <a:t>Household Baptisms</a:t>
            </a:r>
          </a:p>
        </p:txBody>
      </p:sp>
      <p:sp>
        <p:nvSpPr>
          <p:cNvPr id="3" name="Content Placeholder 2"/>
          <p:cNvSpPr>
            <a:spLocks noGrp="1"/>
          </p:cNvSpPr>
          <p:nvPr>
            <p:ph idx="1"/>
          </p:nvPr>
        </p:nvSpPr>
        <p:spPr>
          <a:xfrm>
            <a:off x="4191000" y="1371600"/>
            <a:ext cx="4800600" cy="5334000"/>
          </a:xfrm>
        </p:spPr>
        <p:txBody>
          <a:bodyPr>
            <a:normAutofit fontScale="77500" lnSpcReduction="20000"/>
          </a:bodyPr>
          <a:lstStyle/>
          <a:p>
            <a:pPr marL="0" indent="0">
              <a:buNone/>
            </a:pPr>
            <a:r>
              <a:rPr lang="en-US" dirty="0"/>
              <a:t>“That makes a total of nine people in the New Testament who are mentioned by name as having been baptized…Of the nine persons…two probably didn’t have immediate families – Saul and the Ethiopian eunuch.  We are not informed about any family of two others, Simon Magus and Gaius…in every case where the apostles administered baptism to the known head of a family, they also administered it to his entire household.”</a:t>
            </a:r>
          </a:p>
          <a:p>
            <a:pPr marL="0" indent="0">
              <a:buNone/>
            </a:pPr>
            <a:r>
              <a:rPr lang="en-US" dirty="0"/>
              <a:t>	 	     Robert R. Booth,</a:t>
            </a:r>
          </a:p>
          <a:p>
            <a:pPr marL="0" indent="0">
              <a:buNone/>
            </a:pPr>
            <a:r>
              <a:rPr lang="en-US" dirty="0"/>
              <a:t>	      </a:t>
            </a:r>
            <a:r>
              <a:rPr lang="en-US" u="sng" dirty="0"/>
              <a:t>Children of the Promise</a:t>
            </a:r>
            <a:r>
              <a:rPr lang="en-US" dirty="0"/>
              <a:t> </a:t>
            </a:r>
          </a:p>
        </p:txBody>
      </p:sp>
      <p:pic>
        <p:nvPicPr>
          <p:cNvPr id="9218" name="Picture 2" descr="http://mormontemples.net/wp-content/uploads/2011/03/Family-Going-to-Church.jpg"/>
          <p:cNvPicPr>
            <a:picLocks noChangeAspect="1" noChangeArrowheads="1"/>
          </p:cNvPicPr>
          <p:nvPr/>
        </p:nvPicPr>
        <p:blipFill rotWithShape="1">
          <a:blip r:embed="rId2">
            <a:extLst>
              <a:ext uri="{28A0092B-C50C-407E-A947-70E740481C1C}">
                <a14:useLocalDpi xmlns:a14="http://schemas.microsoft.com/office/drawing/2010/main" val="0"/>
              </a:ext>
            </a:extLst>
          </a:blip>
          <a:srcRect l="4463" t="3293" r="17848" b="4918"/>
          <a:stretch/>
        </p:blipFill>
        <p:spPr bwMode="auto">
          <a:xfrm>
            <a:off x="228600" y="2133600"/>
            <a:ext cx="3710328" cy="29703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98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bright="40000"/>
          </a:blip>
          <a:srcRect/>
          <a:stretch>
            <a:fillRect/>
          </a:stretch>
        </p:blipFill>
        <p:spPr bwMode="auto">
          <a:xfrm>
            <a:off x="152400" y="152400"/>
            <a:ext cx="3599312" cy="3657600"/>
          </a:xfrm>
          <a:prstGeom prst="rect">
            <a:avLst/>
          </a:prstGeom>
          <a:ln>
            <a:noFill/>
          </a:ln>
          <a:effectLst>
            <a:softEdge rad="112500"/>
          </a:effectLst>
        </p:spPr>
      </p:pic>
      <p:pic>
        <p:nvPicPr>
          <p:cNvPr id="1030" name="Picture 6"/>
          <p:cNvPicPr>
            <a:picLocks noChangeAspect="1" noChangeArrowheads="1"/>
          </p:cNvPicPr>
          <p:nvPr/>
        </p:nvPicPr>
        <p:blipFill>
          <a:blip r:embed="rId3" cstate="print">
            <a:duotone>
              <a:schemeClr val="accent1">
                <a:shade val="45000"/>
                <a:satMod val="135000"/>
              </a:schemeClr>
              <a:prstClr val="white"/>
            </a:duotone>
            <a:lum bright="20000"/>
          </a:blip>
          <a:srcRect/>
          <a:stretch>
            <a:fillRect/>
          </a:stretch>
        </p:blipFill>
        <p:spPr bwMode="auto">
          <a:xfrm>
            <a:off x="5552536" y="4063374"/>
            <a:ext cx="3352800" cy="2623175"/>
          </a:xfrm>
          <a:prstGeom prst="rect">
            <a:avLst/>
          </a:prstGeom>
          <a:ln>
            <a:noFill/>
          </a:ln>
          <a:effectLst>
            <a:softEdge rad="112500"/>
          </a:effectLst>
        </p:spPr>
      </p:pic>
      <p:sp>
        <p:nvSpPr>
          <p:cNvPr id="2" name="Title 1"/>
          <p:cNvSpPr>
            <a:spLocks noGrp="1"/>
          </p:cNvSpPr>
          <p:nvPr>
            <p:ph type="ctrTitle"/>
          </p:nvPr>
        </p:nvSpPr>
        <p:spPr>
          <a:xfrm>
            <a:off x="4038600" y="228600"/>
            <a:ext cx="4866736" cy="3527425"/>
          </a:xfrm>
        </p:spPr>
        <p:txBody>
          <a:bodyPr>
            <a:noAutofit/>
          </a:bodyPr>
          <a:lstStyle/>
          <a:p>
            <a:r>
              <a:rPr lang="en-US" sz="4800" b="1" dirty="0"/>
              <a:t>The Sacraments:  Signs and Seals of the Covenant of Grace</a:t>
            </a:r>
          </a:p>
        </p:txBody>
      </p:sp>
      <p:sp>
        <p:nvSpPr>
          <p:cNvPr id="3" name="Subtitle 2"/>
          <p:cNvSpPr>
            <a:spLocks noGrp="1"/>
          </p:cNvSpPr>
          <p:nvPr>
            <p:ph type="subTitle" idx="1"/>
          </p:nvPr>
        </p:nvSpPr>
        <p:spPr>
          <a:xfrm>
            <a:off x="152400" y="4727261"/>
            <a:ext cx="5181600" cy="1295400"/>
          </a:xfrm>
        </p:spPr>
        <p:txBody>
          <a:bodyPr>
            <a:normAutofit fontScale="85000" lnSpcReduction="10000"/>
          </a:bodyPr>
          <a:lstStyle/>
          <a:p>
            <a:r>
              <a:rPr lang="en-US" dirty="0">
                <a:latin typeface="Times New Roman" pitchFamily="18" charset="0"/>
                <a:cs typeface="Times New Roman" pitchFamily="18" charset="0"/>
              </a:rPr>
              <a:t>“</a:t>
            </a:r>
            <a:r>
              <a:rPr lang="en-US" b="1" dirty="0">
                <a:solidFill>
                  <a:schemeClr val="tx1"/>
                </a:solidFill>
                <a:cs typeface="Times New Roman" pitchFamily="18" charset="0"/>
              </a:rPr>
              <a:t>I will take you to be </a:t>
            </a:r>
            <a:r>
              <a:rPr lang="en-US" b="1" i="1" dirty="0">
                <a:solidFill>
                  <a:schemeClr val="tx1"/>
                </a:solidFill>
                <a:cs typeface="Times New Roman" pitchFamily="18" charset="0"/>
              </a:rPr>
              <a:t>My people</a:t>
            </a:r>
            <a:r>
              <a:rPr lang="en-US" b="1" dirty="0">
                <a:solidFill>
                  <a:schemeClr val="tx1"/>
                </a:solidFill>
                <a:cs typeface="Times New Roman" pitchFamily="18" charset="0"/>
              </a:rPr>
              <a:t>, and I will be </a:t>
            </a:r>
            <a:r>
              <a:rPr lang="en-US" b="1" i="1" dirty="0">
                <a:solidFill>
                  <a:schemeClr val="tx1"/>
                </a:solidFill>
                <a:cs typeface="Times New Roman" pitchFamily="18" charset="0"/>
              </a:rPr>
              <a:t>your God</a:t>
            </a:r>
            <a:r>
              <a:rPr lang="en-US" b="1" dirty="0">
                <a:solidFill>
                  <a:schemeClr val="tx1"/>
                </a:solidFill>
                <a:cs typeface="Times New Roman" pitchFamily="18" charset="0"/>
              </a:rPr>
              <a:t>.”       			           Exodus 6:7</a:t>
            </a:r>
          </a:p>
        </p:txBody>
      </p:sp>
    </p:spTree>
    <p:extLst>
      <p:ext uri="{BB962C8B-B14F-4D97-AF65-F5344CB8AC3E}">
        <p14:creationId xmlns:p14="http://schemas.microsoft.com/office/powerpoint/2010/main" val="1886377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498080" cy="838200"/>
          </a:xfrm>
        </p:spPr>
        <p:txBody>
          <a:bodyPr/>
          <a:lstStyle/>
          <a:p>
            <a:r>
              <a:rPr lang="en-US" b="1" dirty="0"/>
              <a:t>The Missing Controversy</a:t>
            </a:r>
          </a:p>
        </p:txBody>
      </p:sp>
      <p:sp>
        <p:nvSpPr>
          <p:cNvPr id="3" name="Content Placeholder 2"/>
          <p:cNvSpPr>
            <a:spLocks noGrp="1"/>
          </p:cNvSpPr>
          <p:nvPr>
            <p:ph idx="1"/>
          </p:nvPr>
        </p:nvSpPr>
        <p:spPr>
          <a:xfrm>
            <a:off x="228600" y="990600"/>
            <a:ext cx="4953000" cy="5562600"/>
          </a:xfrm>
        </p:spPr>
        <p:txBody>
          <a:bodyPr>
            <a:normAutofit fontScale="85000" lnSpcReduction="20000"/>
          </a:bodyPr>
          <a:lstStyle/>
          <a:p>
            <a:pPr marL="0" indent="0">
              <a:buNone/>
            </a:pPr>
            <a:r>
              <a:rPr lang="en-US" i="1" dirty="0"/>
              <a:t>Hypothetical:</a:t>
            </a:r>
            <a:r>
              <a:rPr lang="en-US" dirty="0"/>
              <a:t>  If there is even just a similarity between circumcision and baptism in their meanings and roles as signs of the covenant, and if the Apostles were instructed to </a:t>
            </a:r>
            <a:r>
              <a:rPr lang="en-US" i="1" dirty="0"/>
              <a:t>only</a:t>
            </a:r>
            <a:r>
              <a:rPr lang="en-US" dirty="0"/>
              <a:t> administer the sign of baptism to those who professed faith, then why is there </a:t>
            </a:r>
            <a:r>
              <a:rPr lang="en-US" b="1" i="1" dirty="0"/>
              <a:t>no hint of a controversy </a:t>
            </a:r>
            <a:r>
              <a:rPr lang="en-US" dirty="0"/>
              <a:t>in the book of Acts or in the NT epistles about whether or not baptism should be given to the children of believers?</a:t>
            </a:r>
          </a:p>
          <a:p>
            <a:pPr marL="0" indent="0">
              <a:buNone/>
            </a:pPr>
            <a:endParaRPr lang="en-US" dirty="0"/>
          </a:p>
          <a:p>
            <a:pPr marL="0" indent="0">
              <a:buNone/>
            </a:pPr>
            <a:r>
              <a:rPr lang="en-US" i="1" dirty="0"/>
              <a:t>Inquiring Jewish minds would want to know!</a:t>
            </a:r>
          </a:p>
        </p:txBody>
      </p:sp>
      <p:pic>
        <p:nvPicPr>
          <p:cNvPr id="4098" name="Picture 2" descr="http://v013o.popscreen.com/SU1qV3lmSDRwaTgx_o_saint-apostle-pauls-sermon-in-athens---christ-has-risen.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l="3643" t="13023" r="29750" b="14140"/>
          <a:stretch/>
        </p:blipFill>
        <p:spPr bwMode="auto">
          <a:xfrm>
            <a:off x="5410200" y="2019300"/>
            <a:ext cx="3437556" cy="2819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765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b="1" dirty="0"/>
              <a:t>Church History</a:t>
            </a:r>
          </a:p>
        </p:txBody>
      </p:sp>
      <p:sp>
        <p:nvSpPr>
          <p:cNvPr id="3" name="Content Placeholder 2"/>
          <p:cNvSpPr>
            <a:spLocks noGrp="1"/>
          </p:cNvSpPr>
          <p:nvPr>
            <p:ph idx="1"/>
          </p:nvPr>
        </p:nvSpPr>
        <p:spPr>
          <a:xfrm>
            <a:off x="4267200" y="1066800"/>
            <a:ext cx="4724400" cy="5334000"/>
          </a:xfrm>
        </p:spPr>
        <p:txBody>
          <a:bodyPr>
            <a:normAutofit fontScale="85000" lnSpcReduction="20000"/>
          </a:bodyPr>
          <a:lstStyle/>
          <a:p>
            <a:r>
              <a:rPr lang="en-US" dirty="0"/>
              <a:t>Evidence of church practice in the first few centuries of the church is scant at best.</a:t>
            </a:r>
          </a:p>
          <a:p>
            <a:r>
              <a:rPr lang="en-US" dirty="0"/>
              <a:t>The writings of the early church fathers reveal a variety of views about baptism, but they also indicate that infant baptism was the common practice.</a:t>
            </a:r>
          </a:p>
          <a:p>
            <a:r>
              <a:rPr lang="en-US" dirty="0"/>
              <a:t>Samuel Miller:  </a:t>
            </a:r>
            <a:r>
              <a:rPr lang="en-US" dirty="0" err="1"/>
              <a:t>Paedobaptism</a:t>
            </a:r>
            <a:r>
              <a:rPr lang="en-US" dirty="0"/>
              <a:t> was virtually universal for the first 1500 years of the church, and was embraced by the principle theologians of the Protestant Reformation.</a:t>
            </a:r>
          </a:p>
        </p:txBody>
      </p:sp>
      <p:pic>
        <p:nvPicPr>
          <p:cNvPr id="3074" name="Picture 2" descr="http://3.bp.blogspot.com/_xXturM7oixg/S_12rHff6HI/AAAAAAAAGX0/A55_5DDwkac/s1600/augustine_canterbury.jpg"/>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304800" y="1600200"/>
            <a:ext cx="3536708" cy="4191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154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dan\Documents\Leadership Training\Covenant of Grac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89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rshadchowdhury.com/wp-content/uploads/2013/04/line-of-people.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rcRect/>
          <a:stretch>
            <a:fillRect/>
          </a:stretch>
        </p:blipFill>
        <p:spPr bwMode="auto">
          <a:xfrm>
            <a:off x="428002" y="1010540"/>
            <a:ext cx="8309188" cy="2362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6796" y="76200"/>
            <a:ext cx="8991600" cy="838200"/>
          </a:xfrm>
        </p:spPr>
        <p:txBody>
          <a:bodyPr/>
          <a:lstStyle/>
          <a:p>
            <a:r>
              <a:rPr lang="en-US" sz="4800" b="1" dirty="0"/>
              <a:t>The New Covenant Community</a:t>
            </a:r>
          </a:p>
        </p:txBody>
      </p:sp>
      <p:sp>
        <p:nvSpPr>
          <p:cNvPr id="3" name="Content Placeholder 2"/>
          <p:cNvSpPr>
            <a:spLocks noGrp="1"/>
          </p:cNvSpPr>
          <p:nvPr>
            <p:ph idx="1"/>
          </p:nvPr>
        </p:nvSpPr>
        <p:spPr>
          <a:xfrm>
            <a:off x="886896" y="3657600"/>
            <a:ext cx="7391400" cy="2971800"/>
          </a:xfrm>
        </p:spPr>
        <p:txBody>
          <a:bodyPr>
            <a:normAutofit fontScale="77500" lnSpcReduction="20000"/>
          </a:bodyPr>
          <a:lstStyle/>
          <a:p>
            <a:pPr marL="0" indent="0">
              <a:buNone/>
            </a:pPr>
            <a:r>
              <a:rPr lang="en-US" b="1" dirty="0"/>
              <a:t>“</a:t>
            </a:r>
            <a:r>
              <a:rPr lang="en-US" b="1" baseline="30000" dirty="0"/>
              <a:t> </a:t>
            </a:r>
            <a:r>
              <a:rPr lang="en-US" b="1" dirty="0"/>
              <a:t>Know then that it is </a:t>
            </a:r>
            <a:r>
              <a:rPr lang="en-US" b="1" i="1" dirty="0"/>
              <a:t>those of faith </a:t>
            </a:r>
            <a:r>
              <a:rPr lang="en-US" b="1" dirty="0"/>
              <a:t>who are </a:t>
            </a:r>
            <a:r>
              <a:rPr lang="en-US" b="1" i="1" dirty="0"/>
              <a:t>the sons of Abraham</a:t>
            </a:r>
            <a:r>
              <a:rPr lang="en-US" b="1" dirty="0"/>
              <a:t>… in Christ Jesus you are all sons of God, through faith. </a:t>
            </a:r>
            <a:r>
              <a:rPr lang="en-US" b="1" baseline="30000" dirty="0"/>
              <a:t> </a:t>
            </a:r>
            <a:r>
              <a:rPr lang="en-US" b="1" dirty="0"/>
              <a:t>For as many of you as were </a:t>
            </a:r>
            <a:r>
              <a:rPr lang="en-US" b="1" i="1" dirty="0"/>
              <a:t>baptized</a:t>
            </a:r>
            <a:r>
              <a:rPr lang="en-US" b="1" dirty="0"/>
              <a:t> into Christ have put on Christ. </a:t>
            </a:r>
            <a:r>
              <a:rPr lang="en-US" b="1" baseline="30000" dirty="0"/>
              <a:t> </a:t>
            </a:r>
            <a:r>
              <a:rPr lang="en-US" b="1" dirty="0"/>
              <a:t>There is neither Jew nor Greek, there is neither slave nor free, there is no male and female, for you are all one in Christ Jesus. </a:t>
            </a:r>
            <a:r>
              <a:rPr lang="en-US" b="1" baseline="30000" dirty="0"/>
              <a:t> </a:t>
            </a:r>
            <a:r>
              <a:rPr lang="en-US" b="1" dirty="0"/>
              <a:t>And if you are Christ's, then you are </a:t>
            </a:r>
            <a:r>
              <a:rPr lang="en-US" b="1" i="1" dirty="0"/>
              <a:t>Abraham's offspring, heirs according to promise</a:t>
            </a:r>
            <a:r>
              <a:rPr lang="en-US" b="1" dirty="0"/>
              <a:t>.”                        					                      Galatians 3:7, 26-29</a:t>
            </a:r>
          </a:p>
        </p:txBody>
      </p:sp>
    </p:spTree>
    <p:extLst>
      <p:ext uri="{BB962C8B-B14F-4D97-AF65-F5344CB8AC3E}">
        <p14:creationId xmlns:p14="http://schemas.microsoft.com/office/powerpoint/2010/main" val="585835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b="1" dirty="0"/>
              <a:t>The Sign of Inclusion</a:t>
            </a:r>
          </a:p>
        </p:txBody>
      </p:sp>
      <p:sp>
        <p:nvSpPr>
          <p:cNvPr id="3" name="Content Placeholder 2"/>
          <p:cNvSpPr>
            <a:spLocks noGrp="1"/>
          </p:cNvSpPr>
          <p:nvPr>
            <p:ph idx="1"/>
          </p:nvPr>
        </p:nvSpPr>
        <p:spPr>
          <a:xfrm>
            <a:off x="4419600" y="1676400"/>
            <a:ext cx="4572000" cy="4495800"/>
          </a:xfrm>
        </p:spPr>
        <p:txBody>
          <a:bodyPr>
            <a:normAutofit fontScale="85000" lnSpcReduction="20000"/>
          </a:bodyPr>
          <a:lstStyle/>
          <a:p>
            <a:pPr marL="0" indent="0">
              <a:buNone/>
            </a:pPr>
            <a:r>
              <a:rPr lang="en-US" baseline="30000" dirty="0"/>
              <a:t>”</a:t>
            </a:r>
            <a:r>
              <a:rPr lang="en-US" dirty="0"/>
              <a:t>This is My covenant, which you shall keep, between me and you and your offspring after you: Every male among you shall be </a:t>
            </a:r>
            <a:r>
              <a:rPr lang="en-US" i="1" dirty="0"/>
              <a:t>circumcised</a:t>
            </a:r>
            <a:r>
              <a:rPr lang="en-US" dirty="0"/>
              <a:t>. </a:t>
            </a:r>
            <a:r>
              <a:rPr lang="en-US" baseline="30000" dirty="0"/>
              <a:t> </a:t>
            </a:r>
            <a:r>
              <a:rPr lang="en-US" dirty="0"/>
              <a:t>You shall be circumcised in the flesh of your foreskins, and it shall be </a:t>
            </a:r>
            <a:r>
              <a:rPr lang="en-US" i="1" dirty="0"/>
              <a:t>a </a:t>
            </a:r>
            <a:r>
              <a:rPr lang="en-US" b="1" i="1" dirty="0"/>
              <a:t>sign</a:t>
            </a:r>
            <a:r>
              <a:rPr lang="en-US" i="1" dirty="0"/>
              <a:t> of the covenant between Me and you</a:t>
            </a:r>
            <a:r>
              <a:rPr lang="en-US" dirty="0"/>
              <a:t>… So shall My covenant be in your flesh an everlasting covenant.”  	    	             Genesis 17:10-13 </a:t>
            </a:r>
          </a:p>
        </p:txBody>
      </p:sp>
      <p:pic>
        <p:nvPicPr>
          <p:cNvPr id="5124" name="Picture 4" descr="http://1.bp.blogspot.com/_X-j4QaT79ck/TURBvZx6ywI/AAAAAAAAALM/BcgVW83tChc/s1600/000000000000000000000_abraham-sarah-baby.jpg"/>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152400" y="2057400"/>
            <a:ext cx="4057986" cy="304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381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Visible / Invisible Church</a:t>
            </a:r>
          </a:p>
        </p:txBody>
      </p:sp>
      <p:sp>
        <p:nvSpPr>
          <p:cNvPr id="5" name="Oval 4"/>
          <p:cNvSpPr/>
          <p:nvPr/>
        </p:nvSpPr>
        <p:spPr>
          <a:xfrm>
            <a:off x="2895600" y="1929206"/>
            <a:ext cx="4267200" cy="396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752600" y="1929205"/>
            <a:ext cx="4114800" cy="396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510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Marks of Belonging to the Visible Covenant Community</a:t>
            </a:r>
          </a:p>
        </p:txBody>
      </p:sp>
      <p:sp>
        <p:nvSpPr>
          <p:cNvPr id="3" name="Content Placeholder 2"/>
          <p:cNvSpPr>
            <a:spLocks noGrp="1"/>
          </p:cNvSpPr>
          <p:nvPr>
            <p:ph idx="1"/>
          </p:nvPr>
        </p:nvSpPr>
        <p:spPr>
          <a:xfrm>
            <a:off x="457200" y="1676400"/>
            <a:ext cx="8229600" cy="4754563"/>
          </a:xfrm>
        </p:spPr>
        <p:txBody>
          <a:bodyPr/>
          <a:lstStyle/>
          <a:p>
            <a:pPr>
              <a:buNone/>
            </a:pPr>
            <a:r>
              <a:rPr lang="en-US" i="1" dirty="0"/>
              <a:t>“I will be your God, and you will be My people.”</a:t>
            </a:r>
          </a:p>
          <a:p>
            <a:endParaRPr lang="en-US" dirty="0"/>
          </a:p>
          <a:p>
            <a:pPr>
              <a:buNone/>
            </a:pPr>
            <a:endParaRPr lang="en-US" dirty="0"/>
          </a:p>
          <a:p>
            <a:pPr>
              <a:buNone/>
            </a:pPr>
            <a:endParaRPr lang="en-US" dirty="0"/>
          </a:p>
          <a:p>
            <a:pPr>
              <a:buNone/>
            </a:pPr>
            <a:endParaRPr lang="en-US" dirty="0"/>
          </a:p>
          <a:p>
            <a:pPr>
              <a:buNone/>
            </a:pPr>
            <a:r>
              <a:rPr lang="en-US" dirty="0"/>
              <a:t>Circumcision                               Baptism</a:t>
            </a:r>
          </a:p>
          <a:p>
            <a:pPr>
              <a:buNone/>
            </a:pPr>
            <a:endParaRPr lang="en-US" dirty="0"/>
          </a:p>
          <a:p>
            <a:pPr>
              <a:buNone/>
            </a:pPr>
            <a:r>
              <a:rPr lang="en-US" dirty="0"/>
              <a:t>Passover                                      The Lord’s Supper</a:t>
            </a:r>
          </a:p>
        </p:txBody>
      </p:sp>
      <p:sp>
        <p:nvSpPr>
          <p:cNvPr id="4" name="Right Arrow 3"/>
          <p:cNvSpPr/>
          <p:nvPr/>
        </p:nvSpPr>
        <p:spPr>
          <a:xfrm>
            <a:off x="2895600" y="4724400"/>
            <a:ext cx="2438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2895600" y="5867400"/>
            <a:ext cx="2438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cstate="print"/>
          <a:srcRect/>
          <a:stretch>
            <a:fillRect/>
          </a:stretch>
        </p:blipFill>
        <p:spPr bwMode="auto">
          <a:xfrm>
            <a:off x="2895600" y="2362200"/>
            <a:ext cx="2743200" cy="2057400"/>
          </a:xfrm>
          <a:prstGeom prst="rect">
            <a:avLst/>
          </a:prstGeom>
          <a:ln>
            <a:noFill/>
          </a:ln>
          <a:effectLst>
            <a:softEdge rad="112500"/>
          </a:effectLst>
        </p:spPr>
      </p:pic>
    </p:spTree>
    <p:extLst>
      <p:ext uri="{BB962C8B-B14F-4D97-AF65-F5344CB8AC3E}">
        <p14:creationId xmlns:p14="http://schemas.microsoft.com/office/powerpoint/2010/main" val="821759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t>Baptism</a:t>
            </a:r>
          </a:p>
        </p:txBody>
      </p:sp>
      <p:sp>
        <p:nvSpPr>
          <p:cNvPr id="3" name="Content Placeholder 2"/>
          <p:cNvSpPr>
            <a:spLocks noGrp="1"/>
          </p:cNvSpPr>
          <p:nvPr>
            <p:ph idx="1"/>
          </p:nvPr>
        </p:nvSpPr>
        <p:spPr>
          <a:xfrm>
            <a:off x="228600" y="1600200"/>
            <a:ext cx="4648200" cy="4419600"/>
          </a:xfrm>
        </p:spPr>
        <p:txBody>
          <a:bodyPr>
            <a:normAutofit fontScale="77500" lnSpcReduction="20000"/>
          </a:bodyPr>
          <a:lstStyle/>
          <a:p>
            <a:pPr>
              <a:buNone/>
            </a:pPr>
            <a:r>
              <a:rPr lang="en-US" dirty="0"/>
              <a:t>Old Testament “washings”</a:t>
            </a:r>
          </a:p>
          <a:p>
            <a:pPr>
              <a:buNone/>
            </a:pPr>
            <a:endParaRPr lang="en-US" dirty="0"/>
          </a:p>
          <a:p>
            <a:pPr>
              <a:buNone/>
            </a:pPr>
            <a:r>
              <a:rPr lang="en-US" dirty="0"/>
              <a:t>John the Baptist</a:t>
            </a:r>
          </a:p>
          <a:p>
            <a:pPr>
              <a:buNone/>
            </a:pPr>
            <a:endParaRPr lang="en-US" dirty="0"/>
          </a:p>
          <a:p>
            <a:pPr>
              <a:buNone/>
            </a:pPr>
            <a:r>
              <a:rPr lang="en-US" dirty="0"/>
              <a:t>“And Jesus came and said to them, ‘All authority in heaven and on earth has been given to Me.  Go therefore and </a:t>
            </a:r>
            <a:r>
              <a:rPr lang="en-US" i="1" dirty="0"/>
              <a:t>make disciples </a:t>
            </a:r>
            <a:r>
              <a:rPr lang="en-US" dirty="0"/>
              <a:t>of all nations, </a:t>
            </a:r>
            <a:r>
              <a:rPr lang="en-US" i="1" dirty="0"/>
              <a:t>baptizing them </a:t>
            </a:r>
            <a:r>
              <a:rPr lang="en-US" dirty="0"/>
              <a:t>in the name of the Father and of the Son and of the Holy Spirit…’”  		      Matt. 28:18,19</a:t>
            </a:r>
          </a:p>
        </p:txBody>
      </p:sp>
      <p:pic>
        <p:nvPicPr>
          <p:cNvPr id="9219"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MosiaicBubbles/>
                    </a14:imgEffect>
                  </a14:imgLayer>
                </a14:imgProps>
              </a:ext>
            </a:extLst>
          </a:blip>
          <a:srcRect/>
          <a:stretch>
            <a:fillRect/>
          </a:stretch>
        </p:blipFill>
        <p:spPr bwMode="auto">
          <a:xfrm>
            <a:off x="5207000" y="2362200"/>
            <a:ext cx="3657600" cy="2743200"/>
          </a:xfrm>
          <a:prstGeom prst="rect">
            <a:avLst/>
          </a:prstGeom>
          <a:ln>
            <a:noFill/>
          </a:ln>
          <a:effectLst>
            <a:softEdge rad="112500"/>
          </a:effectLst>
        </p:spPr>
      </p:pic>
    </p:spTree>
    <p:extLst>
      <p:ext uri="{BB962C8B-B14F-4D97-AF65-F5344CB8AC3E}">
        <p14:creationId xmlns:p14="http://schemas.microsoft.com/office/powerpoint/2010/main" val="239793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b="1" dirty="0"/>
              <a:t>Definitions</a:t>
            </a:r>
          </a:p>
        </p:txBody>
      </p:sp>
      <p:sp>
        <p:nvSpPr>
          <p:cNvPr id="3" name="Content Placeholder 2"/>
          <p:cNvSpPr>
            <a:spLocks noGrp="1"/>
          </p:cNvSpPr>
          <p:nvPr>
            <p:ph idx="1"/>
          </p:nvPr>
        </p:nvSpPr>
        <p:spPr>
          <a:xfrm>
            <a:off x="228600" y="1219200"/>
            <a:ext cx="6172200" cy="5257800"/>
          </a:xfrm>
        </p:spPr>
        <p:txBody>
          <a:bodyPr>
            <a:normAutofit fontScale="85000" lnSpcReduction="10000"/>
          </a:bodyPr>
          <a:lstStyle/>
          <a:p>
            <a:r>
              <a:rPr lang="en-US" i="1" dirty="0"/>
              <a:t>“Sacrament” </a:t>
            </a:r>
            <a:r>
              <a:rPr lang="en-US" dirty="0"/>
              <a:t>– “A sacrament is a holy ordinance instituted by Christ; wherein, </a:t>
            </a:r>
            <a:r>
              <a:rPr lang="en-US" i="1" dirty="0"/>
              <a:t>by sensible signs</a:t>
            </a:r>
            <a:r>
              <a:rPr lang="en-US" dirty="0"/>
              <a:t>, Christ, and the benefits of the new covenant, are </a:t>
            </a:r>
            <a:r>
              <a:rPr lang="en-US" i="1" dirty="0"/>
              <a:t>represented</a:t>
            </a:r>
            <a:r>
              <a:rPr lang="en-US" dirty="0"/>
              <a:t>, </a:t>
            </a:r>
            <a:r>
              <a:rPr lang="en-US" i="1" dirty="0"/>
              <a:t>sealed</a:t>
            </a:r>
            <a:r>
              <a:rPr lang="en-US" dirty="0"/>
              <a:t>, and </a:t>
            </a:r>
            <a:r>
              <a:rPr lang="en-US" i="1" dirty="0"/>
              <a:t>applied</a:t>
            </a:r>
            <a:r>
              <a:rPr lang="en-US" dirty="0"/>
              <a:t> to believers.”               W.S.C., Question #92</a:t>
            </a:r>
          </a:p>
          <a:p>
            <a:r>
              <a:rPr lang="en-US" i="1" dirty="0"/>
              <a:t>“Sign” </a:t>
            </a:r>
            <a:r>
              <a:rPr lang="en-US" dirty="0"/>
              <a:t>- something that indicates or acts as a token of a fact, condition, etc, that is not immediately or outwardly observable </a:t>
            </a:r>
          </a:p>
          <a:p>
            <a:r>
              <a:rPr lang="en-US" i="1" dirty="0"/>
              <a:t>“Seal” </a:t>
            </a:r>
            <a:r>
              <a:rPr lang="en-US" dirty="0"/>
              <a:t>- an embossed emblem, figure, symbol, word, letter, etc., used as attestation or evidence of authenticity. </a:t>
            </a:r>
          </a:p>
          <a:p>
            <a:endParaRPr lang="en-US" dirty="0"/>
          </a:p>
        </p:txBody>
      </p:sp>
      <p:pic>
        <p:nvPicPr>
          <p:cNvPr id="2051" name="Picture 3"/>
          <p:cNvPicPr>
            <a:picLocks noChangeAspect="1" noChangeArrowheads="1"/>
          </p:cNvPicPr>
          <p:nvPr/>
        </p:nvPicPr>
        <p:blipFill rotWithShape="1">
          <a:blip r:embed="rId2" cstate="print"/>
          <a:srcRect l="13821" r="14167"/>
          <a:stretch/>
        </p:blipFill>
        <p:spPr bwMode="auto">
          <a:xfrm>
            <a:off x="6648628" y="2209800"/>
            <a:ext cx="2085174" cy="2895600"/>
          </a:xfrm>
          <a:prstGeom prst="rect">
            <a:avLst/>
          </a:prstGeom>
          <a:ln>
            <a:noFill/>
          </a:ln>
          <a:effectLst>
            <a:softEdge rad="112500"/>
          </a:effectLst>
        </p:spPr>
      </p:pic>
    </p:spTree>
    <p:extLst>
      <p:ext uri="{BB962C8B-B14F-4D97-AF65-F5344CB8AC3E}">
        <p14:creationId xmlns:p14="http://schemas.microsoft.com/office/powerpoint/2010/main" val="3022579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12835</TotalTime>
  <Words>1728</Words>
  <Application>Microsoft Office PowerPoint</Application>
  <PresentationFormat>On-screen Show (4:3)</PresentationFormat>
  <Paragraphs>77</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PowerPoint Presentation</vt:lpstr>
      <vt:lpstr>The Sacraments:  Signs and Seals of the Covenant of Grace</vt:lpstr>
      <vt:lpstr>PowerPoint Presentation</vt:lpstr>
      <vt:lpstr>The New Covenant Community</vt:lpstr>
      <vt:lpstr>The Sign of Inclusion</vt:lpstr>
      <vt:lpstr>Visible / Invisible Church</vt:lpstr>
      <vt:lpstr>The Marks of Belonging to the Visible Covenant Community</vt:lpstr>
      <vt:lpstr>Baptism</vt:lpstr>
      <vt:lpstr>Definitions</vt:lpstr>
      <vt:lpstr>The Meaning of Circumcision: Circumcision of the Heart</vt:lpstr>
      <vt:lpstr>Circumcision of the Heart (cont.)</vt:lpstr>
      <vt:lpstr>Circumcision of the Heart (cont.)</vt:lpstr>
      <vt:lpstr>Circumcision of the Heart     Baptism</vt:lpstr>
      <vt:lpstr>The Meaning of Baptism</vt:lpstr>
      <vt:lpstr>A Picture of God’s Total Work of Grace</vt:lpstr>
      <vt:lpstr>A Picture of God’s Work of Grace (cont.)</vt:lpstr>
      <vt:lpstr>Who Should Receive Baptism?</vt:lpstr>
      <vt:lpstr>Household Baptisms</vt:lpstr>
      <vt:lpstr>Household Baptisms</vt:lpstr>
      <vt:lpstr>The Missing Controversy</vt:lpstr>
      <vt:lpstr>Church History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dc:creator>
  <cp:lastModifiedBy>Dan Kiehl</cp:lastModifiedBy>
  <cp:revision>40</cp:revision>
  <dcterms:created xsi:type="dcterms:W3CDTF">2013-05-23T14:54:27Z</dcterms:created>
  <dcterms:modified xsi:type="dcterms:W3CDTF">2024-03-22T19:50:42Z</dcterms:modified>
</cp:coreProperties>
</file>